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90" r:id="rId19"/>
    <p:sldId id="291" r:id="rId20"/>
    <p:sldId id="274" r:id="rId21"/>
    <p:sldId id="275" r:id="rId22"/>
    <p:sldId id="286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7" r:id="rId34"/>
    <p:sldId id="288" r:id="rId35"/>
    <p:sldId id="289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E0C4-60A0-4DCC-BC64-BEFA0AB7BDD4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9DF4-10F7-4B31-8D6E-FCDDC99D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59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E0C4-60A0-4DCC-BC64-BEFA0AB7BDD4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9DF4-10F7-4B31-8D6E-FCDDC99D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28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E0C4-60A0-4DCC-BC64-BEFA0AB7BDD4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9DF4-10F7-4B31-8D6E-FCDDC99D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58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E0C4-60A0-4DCC-BC64-BEFA0AB7BDD4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9DF4-10F7-4B31-8D6E-FCDDC99DF7A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6815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E0C4-60A0-4DCC-BC64-BEFA0AB7BDD4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9DF4-10F7-4B31-8D6E-FCDDC99D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793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E0C4-60A0-4DCC-BC64-BEFA0AB7BDD4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9DF4-10F7-4B31-8D6E-FCDDC99D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94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E0C4-60A0-4DCC-BC64-BEFA0AB7BDD4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9DF4-10F7-4B31-8D6E-FCDDC99D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09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E0C4-60A0-4DCC-BC64-BEFA0AB7BDD4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9DF4-10F7-4B31-8D6E-FCDDC99D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4407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E0C4-60A0-4DCC-BC64-BEFA0AB7BDD4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9DF4-10F7-4B31-8D6E-FCDDC99D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11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E0C4-60A0-4DCC-BC64-BEFA0AB7BDD4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9DF4-10F7-4B31-8D6E-FCDDC99D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42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E0C4-60A0-4DCC-BC64-BEFA0AB7BDD4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9DF4-10F7-4B31-8D6E-FCDDC99D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589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E0C4-60A0-4DCC-BC64-BEFA0AB7BDD4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9DF4-10F7-4B31-8D6E-FCDDC99D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74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E0C4-60A0-4DCC-BC64-BEFA0AB7BDD4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9DF4-10F7-4B31-8D6E-FCDDC99D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69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E0C4-60A0-4DCC-BC64-BEFA0AB7BDD4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9DF4-10F7-4B31-8D6E-FCDDC99D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66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E0C4-60A0-4DCC-BC64-BEFA0AB7BDD4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9DF4-10F7-4B31-8D6E-FCDDC99D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1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E0C4-60A0-4DCC-BC64-BEFA0AB7BDD4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9DF4-10F7-4B31-8D6E-FCDDC99D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425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E0C4-60A0-4DCC-BC64-BEFA0AB7BDD4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A9DF4-10F7-4B31-8D6E-FCDDC99D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18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0BBE0C4-60A0-4DCC-BC64-BEFA0AB7BDD4}" type="datetimeFigureOut">
              <a:rPr lang="en-US" smtClean="0"/>
              <a:t>9/4/2023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A9DF4-10F7-4B31-8D6E-FCDDC99D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812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6F496-F04B-9FBE-DD68-F6459A356A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9894" y="608246"/>
            <a:ext cx="9498106" cy="1882588"/>
          </a:xfrm>
        </p:spPr>
        <p:txBody>
          <a:bodyPr>
            <a:noAutofit/>
          </a:bodyPr>
          <a:lstStyle/>
          <a:p>
            <a:pPr algn="ctr"/>
            <a:r>
              <a:rPr lang="en-US" sz="5400" b="1" kern="0" dirty="0" err="1">
                <a:solidFill>
                  <a:srgbClr val="FF00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দিল্লির</a:t>
            </a:r>
            <a:r>
              <a:rPr lang="en-US" sz="5400" b="1" kern="0" dirty="0">
                <a:solidFill>
                  <a:srgbClr val="FF00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5400" b="1" kern="0" dirty="0" err="1">
                <a:solidFill>
                  <a:srgbClr val="FF00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সুলতানি</a:t>
            </a:r>
            <a:r>
              <a:rPr lang="en-US" sz="5400" b="1" kern="0" dirty="0">
                <a:solidFill>
                  <a:srgbClr val="FF00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5400" b="1" kern="0" dirty="0" err="1">
                <a:solidFill>
                  <a:srgbClr val="FF00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সাম্রাজ্যের</a:t>
            </a:r>
            <a:r>
              <a:rPr lang="en-US" sz="5400" b="1" kern="0" dirty="0">
                <a:solidFill>
                  <a:srgbClr val="FF00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5400" b="1" dirty="0">
                <a:solidFill>
                  <a:srgbClr val="FF00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প্রশাসন</a:t>
            </a:r>
            <a:r>
              <a:rPr lang="en-US" sz="5400" b="1" kern="0" dirty="0">
                <a:solidFill>
                  <a:srgbClr val="FF00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			</a:t>
            </a:r>
            <a:r>
              <a:rPr lang="en-US" sz="5400" kern="0" dirty="0">
                <a:solidFill>
                  <a:srgbClr val="FF00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(1206-1526 </a:t>
            </a:r>
            <a:r>
              <a:rPr lang="en-US" sz="5400" kern="0" dirty="0" err="1">
                <a:solidFill>
                  <a:srgbClr val="FF00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খ্রি</a:t>
            </a:r>
            <a:r>
              <a:rPr lang="en-US" sz="5400" kern="0" dirty="0">
                <a:solidFill>
                  <a:srgbClr val="FF00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.)</a:t>
            </a:r>
            <a:endParaRPr lang="en-US" sz="5400" dirty="0">
              <a:solidFill>
                <a:srgbClr val="FF0000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46A3FA-0376-36F4-769C-4A0D0A4144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6947" y="3738282"/>
            <a:ext cx="9498106" cy="2138082"/>
          </a:xfrm>
        </p:spPr>
        <p:txBody>
          <a:bodyPr>
            <a:normAutofit fontScale="92500"/>
          </a:bodyPr>
          <a:lstStyle/>
          <a:p>
            <a:pPr algn="l"/>
            <a:r>
              <a:rPr lang="en-US" sz="4300" dirty="0">
                <a:solidFill>
                  <a:srgbClr val="FFFF0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ALAUDDIN SEIKH</a:t>
            </a:r>
          </a:p>
          <a:p>
            <a:pPr algn="l"/>
            <a:r>
              <a:rPr lang="en-US" sz="4000" dirty="0">
                <a:solidFill>
                  <a:srgbClr val="FFFF0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Assistant Professor in History</a:t>
            </a:r>
          </a:p>
          <a:p>
            <a:pPr algn="l"/>
            <a:r>
              <a:rPr lang="en-US" sz="4000" dirty="0">
                <a:solidFill>
                  <a:srgbClr val="FFFF0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Govt. General Degree College, </a:t>
            </a:r>
            <a:r>
              <a:rPr lang="en-US" sz="4000" dirty="0" err="1">
                <a:solidFill>
                  <a:srgbClr val="FFFF0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Keshiary</a:t>
            </a:r>
            <a:endParaRPr lang="en-US" sz="4000" dirty="0">
              <a:solidFill>
                <a:srgbClr val="FFFF00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328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5B00F-1086-49E3-AEBC-53A019547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753" y="645459"/>
            <a:ext cx="11322423" cy="5531504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lnSpc>
                <a:spcPct val="107000"/>
              </a:lnSpc>
              <a:buNone/>
            </a:pPr>
            <a:r>
              <a:rPr lang="bn-IN" sz="3600" b="1" i="1" u="sng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দিওয়ান-ই-আ</a:t>
            </a:r>
            <a:r>
              <a:rPr lang="en-US" sz="3600" b="1" i="1" u="sng" dirty="0" err="1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র্জ</a:t>
            </a:r>
            <a:r>
              <a:rPr lang="bn-IN" sz="3600" b="1" i="1" u="sng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(সামরিক বিভাগ)</a:t>
            </a:r>
            <a:r>
              <a:rPr lang="en-US" sz="3600" b="1" i="1" u="sng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  </a:t>
            </a:r>
            <a:endParaRPr lang="en-US" sz="3600" dirty="0">
              <a:solidFill>
                <a:srgbClr val="FFFF00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একে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‘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রাওয়াত-ই-আ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র্জ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’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ও বলা হত।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সর্বপ্রথম বলবন এই প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দে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আহমদ আয়াজ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কে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(ইমাদ-উল-মুলক) নিযুক্ত করেন।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এর প্রধান ছিলেন আ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র্জ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-ই-মুমালিক।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en-US" sz="3200" dirty="0" err="1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তাঁর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প্রধান কাজ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---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সৈনিক নিয়োগ</a:t>
            </a:r>
            <a:r>
              <a:rPr lang="en-US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বেতন নির্ধারণ</a:t>
            </a:r>
            <a:r>
              <a:rPr lang="en-US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সামরিক রেকর্ড রক্ষণাবেক্ষণ</a:t>
            </a:r>
            <a:r>
              <a:rPr lang="en-US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সরঞ্জাম ক্রয়</a:t>
            </a:r>
            <a:r>
              <a:rPr lang="en-US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	</a:t>
            </a:r>
            <a:r>
              <a:rPr lang="bn-IN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সেনাবাহিনীর পরিদর্শন ইত্যাদি। </a:t>
            </a:r>
            <a:endParaRPr lang="en-US" sz="3200" dirty="0">
              <a:solidFill>
                <a:schemeClr val="accent2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র্জ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-ই-মুমালিক প্রধান সেনাপতি ছিলেন না।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সুলতান ছিলেন সেনাবাহিনীর প্রধান সেনাপতি।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endParaRPr lang="en-US" sz="40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850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4B59A-6DA9-BE1C-C3F3-9AC07C65F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8906"/>
            <a:ext cx="10515600" cy="551805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bn-IN" sz="4400" b="1" i="1" u="sng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দিওয়ান-ই-ইনশা</a:t>
            </a:r>
            <a:r>
              <a:rPr lang="bn-IN" sz="4000" b="1" i="1" u="sng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4000" b="1" i="1" u="sng" dirty="0">
              <a:solidFill>
                <a:srgbClr val="FFFF00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এটি ছিল </a:t>
            </a:r>
            <a:r>
              <a:rPr lang="en-US" sz="36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রাজকীয়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6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চিঠিপত্র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মন্ত্রণালয়। </a:t>
            </a:r>
            <a:endParaRPr lang="en-US" sz="36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এই বিভাগের প্রধান ছিলেন 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‘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দবির-ই-মুমালিক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’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endParaRPr lang="en-US" sz="36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এই বিভাগ রাজকীয় ঘোষণার খসড়া তৈরি করে পাঠাত।</a:t>
            </a:r>
            <a:endParaRPr lang="en-US" sz="36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দিওয়ান-ই-ই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শা সুলতানের ফরমান জারি করতেন। </a:t>
            </a:r>
            <a:endParaRPr lang="en-US" sz="36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sz="32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103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98EDB-C915-3E9A-94A9-8474FD8C4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2353"/>
            <a:ext cx="10515600" cy="550461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bn-IN" sz="4000" b="1" i="1" u="sng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দিওয়ান-ই-</a:t>
            </a:r>
            <a:r>
              <a:rPr lang="en-US" sz="4000" b="1" i="1" u="sng" dirty="0" err="1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রি</a:t>
            </a:r>
            <a:r>
              <a:rPr lang="bn-IN" sz="4000" b="1" i="1" u="sng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সালাত </a:t>
            </a:r>
            <a:endParaRPr lang="en-US" sz="4000" b="1" i="1" u="sng" dirty="0">
              <a:solidFill>
                <a:srgbClr val="FFFF00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en-US" sz="40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এটি ছিল পররাষ্ট্র মন্ত্রণালয়। </a:t>
            </a:r>
            <a:endParaRPr lang="en-US" sz="36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এতে কাজীর সিদ্ধান্তের বিরুদ্ধে আপিলেরও শুনানি হয়। </a:t>
            </a:r>
            <a:endParaRPr lang="en-US" sz="36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তাই এটিকে একটি ধর্মীয় বিভাগ হিসেবেও বিবেচনা করা হয়।</a:t>
            </a:r>
            <a:endParaRPr lang="en-US" sz="36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en-US" sz="36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6031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88E27-8DDF-0E36-EDDA-F59F83A95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517" y="215153"/>
            <a:ext cx="11214847" cy="596181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buNone/>
            </a:pPr>
            <a:r>
              <a:rPr lang="bn-IN" sz="4000" b="1" i="1" u="sng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অন্যান্য কর্মকর্তা</a:t>
            </a:r>
            <a:endParaRPr lang="en-US" sz="4000" dirty="0">
              <a:solidFill>
                <a:srgbClr val="FFFF00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endParaRPr lang="en-US" sz="2400" b="1" u="sng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lvl="0" algn="just">
              <a:lnSpc>
                <a:spcPct val="107000"/>
              </a:lnSpc>
            </a:pPr>
            <a:r>
              <a:rPr lang="bn-IN" sz="32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কাজী-উল-কুজাত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ছিলেন</a:t>
            </a: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বিচার বিভাগের প্রধান (দিওয়ান-ই-কাজা)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কিন্তু সালতানাতের শেষ বিচারক ছিলেন সুলতান নিজেই।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lvl="0" algn="just">
              <a:lnSpc>
                <a:spcPct val="107000"/>
              </a:lnSpc>
            </a:pPr>
            <a:r>
              <a:rPr lang="bn-IN" sz="32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সদর</a:t>
            </a:r>
            <a:r>
              <a:rPr lang="en-US" sz="32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-</a:t>
            </a:r>
            <a:r>
              <a:rPr lang="en-US" sz="3200" b="1" u="sng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উস-সুদুর</a:t>
            </a:r>
            <a:r>
              <a:rPr lang="bn-IN" sz="32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ছিলেন ধর্ম বিভাগের প্রধান। ইসলামের বিধান প্রজাদের মধ্যে ছড়িয়ে দেওয়া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অনুসরণ করা এবং মুসলমানদের স্বার্থ রক্ষা করা তাঁর দায়িত্ব ছিল।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lvl="0" algn="just">
              <a:lnSpc>
                <a:spcPct val="107000"/>
              </a:lnSpc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প্রায়ই কাজী-উল-কুজাত এবং সদর-উস-সু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দু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 পদ একই ব্যক্তিকে দেওয়া হত।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sz="24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476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19901-984C-E972-7749-DA0592CD1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271" y="389966"/>
            <a:ext cx="10824883" cy="599738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bn-IN" sz="4200" b="1" i="1" u="sng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কেন্দ্রীয় প্রশাসনের অন্যান্য গুরুত্বপূর্ণ কর্মকর্তারা</a:t>
            </a:r>
            <a:r>
              <a:rPr lang="en-US" sz="4200" b="1" i="1" u="sng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0" indent="0">
              <a:buNone/>
            </a:pPr>
            <a:endParaRPr lang="en-US" sz="3200" b="1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bn-IN" sz="32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ওয়াকিল-ই-দার</a:t>
            </a:r>
            <a:r>
              <a:rPr lang="en-US" sz="3200" b="1" dirty="0">
                <a:solidFill>
                  <a:srgbClr val="00B0F0"/>
                </a:solidFill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 </a:t>
            </a:r>
          </a:p>
          <a:p>
            <a:pPr marL="0" indent="0">
              <a:buNone/>
            </a:pPr>
            <a:r>
              <a:rPr lang="en-US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রাজপ্রাসাদ এবং সুলতানের ব্যক্তিগত সেবা পরিচালনা</a:t>
            </a: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করত</a:t>
            </a: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bn-IN" sz="32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</a:t>
            </a:r>
            <a:r>
              <a:rPr lang="en-US" sz="3200" b="1" u="sng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মী</a:t>
            </a:r>
            <a:r>
              <a:rPr lang="bn-IN" sz="32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র-ই-হাজিব </a:t>
            </a:r>
            <a:r>
              <a:rPr lang="bn-IN" sz="32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(আ</a:t>
            </a:r>
            <a:r>
              <a:rPr lang="en-US" sz="3200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মী</a:t>
            </a:r>
            <a:r>
              <a:rPr lang="bn-IN" sz="32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র-ই-বারবাক)</a:t>
            </a:r>
            <a:r>
              <a:rPr lang="en-US" sz="32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>
                <a:solidFill>
                  <a:srgbClr val="00B0F0"/>
                </a:solidFill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দরবারে যারা সুলতানের সাথে দেখা করতেন তাদের উপর নজর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				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রাখতেন।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রাজপরিবারের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গৌরবের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জন্য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দরবারী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শিষ্টাচারের নিয়ম প্রয়োগ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করতেন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</a:p>
          <a:p>
            <a:pPr marL="0" indent="0">
              <a:buNone/>
            </a:pP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পদমর্যাদা অনুযায়ী দরবার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আমীরদের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জায়গা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প্রদান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করতেন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</a:t>
            </a:r>
            <a:endParaRPr lang="en-US" sz="3200" dirty="0"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en-US" sz="3200" b="1" u="sng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আমির</a:t>
            </a:r>
            <a:r>
              <a:rPr lang="en-US" sz="32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-ই-</a:t>
            </a:r>
            <a:r>
              <a:rPr lang="en-US" sz="3200" b="1" u="sng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মজলিম</a:t>
            </a:r>
            <a:r>
              <a:rPr lang="en-US" sz="32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	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সভা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ভোজ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ও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উৎসবের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ব্যবস্থা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করতেন</a:t>
            </a: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201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5D324-E5FA-9596-CA75-C198D4CFD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6071" y="242047"/>
            <a:ext cx="9520517" cy="63201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n-IN" sz="32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আমির-ই-আ</a:t>
            </a:r>
            <a:r>
              <a:rPr lang="en-US" sz="3200" b="1" u="sng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খু</a:t>
            </a:r>
            <a:r>
              <a:rPr lang="bn-IN" sz="32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</a:t>
            </a:r>
            <a:endParaRPr lang="en-US" sz="3200" b="1" u="sng" dirty="0">
              <a:solidFill>
                <a:srgbClr val="00B0F0"/>
              </a:solidFill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	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অশ্বশালার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প্রধান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3200" b="1" u="sng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en-US" sz="3200" b="1" u="sng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সর</a:t>
            </a:r>
            <a:r>
              <a:rPr lang="en-US" sz="32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-ই-</a:t>
            </a:r>
            <a:r>
              <a:rPr lang="en-US" sz="3200" b="1" u="sng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জান্দার</a:t>
            </a:r>
            <a:r>
              <a:rPr lang="en-US" sz="32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সুলতানের দেহরক্ষীদের প্রধান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bn-IN" sz="32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</a:t>
            </a:r>
            <a:r>
              <a:rPr lang="en-US" sz="3200" b="1" u="sng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মী</a:t>
            </a:r>
            <a:r>
              <a:rPr lang="bn-IN" sz="32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র-ই-বহর</a:t>
            </a:r>
            <a:r>
              <a:rPr lang="en-US" sz="3200" b="1" u="sng" dirty="0">
                <a:solidFill>
                  <a:srgbClr val="00B0F0"/>
                </a:solidFill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অভ্যন্তরীণ নৌপথ ও নৌযান ব্যবস্থাপনা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করতেন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bn-IN" sz="32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দিওয়ান-ই-রিয়াসাত</a:t>
            </a:r>
            <a:r>
              <a:rPr lang="en-US" sz="3200" b="1" u="sng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আলাউদ্দিন নিয়োগ করেন যিনি বাজার নিয়ন্ত্রণ কর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তেন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bn-IN" sz="32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শাহনা-ই-মান্ডি</a:t>
            </a:r>
            <a:endParaRPr lang="en-US" sz="3200" b="1" u="sng" dirty="0">
              <a:solidFill>
                <a:srgbClr val="00B0F0"/>
              </a:solidFill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বাজার মূল্য নিয়ন্ত্রণ এবং ওজন পরীক্ষা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করতেন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0" indent="0">
              <a:buNone/>
            </a:pPr>
            <a:endParaRPr lang="en-US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357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86924-85E7-6B8D-9DC2-A6C97A9C1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377" y="121024"/>
            <a:ext cx="10461812" cy="6494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n-IN" sz="32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বারিদ-ই-মুমালিক</a:t>
            </a:r>
            <a:r>
              <a:rPr lang="en-US" sz="32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গোয়েন্দা বিভাগের প্রধান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bn-IN" sz="32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মুস্তাফি-ই-মুমালিক </a:t>
            </a:r>
            <a:endParaRPr lang="en-US" sz="3200" b="1" u="sng" dirty="0">
              <a:solidFill>
                <a:srgbClr val="00B0F0"/>
              </a:solidFill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অডিটর জেনারেল যিনি রাষ্ট্রের ব্যয় পরীক্ষা করতেন।</a:t>
            </a: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bn-IN" sz="32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মুশরিফ-ই-মুমালিক</a:t>
            </a:r>
            <a:endParaRPr lang="en-US" sz="3200" b="1" u="sng" dirty="0">
              <a:solidFill>
                <a:srgbClr val="00B0F0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অ্যাকাউন্ট্যান্ট জেনারেল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যিনি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রাষ্ট্রের আয়ের সাথে সম্পর্কিত।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3200" b="1" u="sng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bn-IN" sz="32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মজুমদার</a:t>
            </a:r>
            <a:endParaRPr lang="en-US" sz="3200" dirty="0">
              <a:solidFill>
                <a:srgbClr val="00B0F0"/>
              </a:solidFill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আয়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-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ব্যয় এবং ভারসাম্য গণনা করা।</a:t>
            </a: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en-US" sz="3200" b="1" u="sng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খাজিন</a:t>
            </a:r>
            <a:endParaRPr lang="en-US" sz="3200" dirty="0">
              <a:solidFill>
                <a:srgbClr val="00B0F0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কোষাধ্যক্ষ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04730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5A52A-4F3B-B679-FB13-C97C422D4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671" y="255494"/>
            <a:ext cx="10762129" cy="62663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n-IN" sz="28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মুহতাসিব</a:t>
            </a:r>
            <a:endParaRPr lang="en-US" sz="2800" dirty="0">
              <a:solidFill>
                <a:srgbClr val="00B0F0"/>
              </a:solidFill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	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মানুষের আচার-আচরণ দিকে নজর রাখা 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ও 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বাজারের মূল্য নিয়ন্ত্রণ এবং 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			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পরিমাপ সম্পর্কে তথ্য </a:t>
            </a:r>
            <a:r>
              <a:rPr lang="en-US" sz="28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রাখতেন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bn-IN" sz="28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মুতশা</a:t>
            </a:r>
            <a:r>
              <a:rPr lang="en-US" sz="2800" b="1" u="sng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রি</a:t>
            </a:r>
            <a:r>
              <a:rPr lang="bn-IN" sz="28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ফ</a:t>
            </a:r>
            <a:r>
              <a:rPr lang="en-US" sz="28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2800" dirty="0">
              <a:solidFill>
                <a:srgbClr val="00B0F0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	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রাজকীয় কারখানা দেখাশোনা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en-US" sz="28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তিনি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একজন উচ্চ শ্রেণীর মালিক ছিলেন।</a:t>
            </a:r>
            <a:endParaRPr lang="en-US" sz="28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bn-IN" sz="28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আমির-ই-দাদ </a:t>
            </a:r>
            <a:r>
              <a:rPr lang="bn-IN" sz="2800" b="1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(দাদবাক)</a:t>
            </a:r>
            <a:r>
              <a:rPr lang="en-US" sz="2800" dirty="0">
                <a:solidFill>
                  <a:srgbClr val="00B0F0"/>
                </a:solidFill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	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সুলতানের অনুপস্থিতিতে মজলি</a:t>
            </a:r>
            <a:r>
              <a:rPr lang="en-US" sz="28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সের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প্রধান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ছিলেন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r>
              <a:rPr lang="en-US" sz="28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bn-IN" sz="28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কোতোয়াল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en-US" sz="28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	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বড় বড় শহরের বিচার বিভাগীয় কর্মকর্তা </a:t>
            </a:r>
            <a:r>
              <a:rPr lang="en-US" sz="28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যিনি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আইনশৃঙ্খলা রক্ষা করা।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2800" b="1" u="sng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bn-IN" sz="28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দিওয়ান-ই-ওয়াকফ</a:t>
            </a:r>
            <a:endParaRPr lang="en-US" sz="2800" dirty="0">
              <a:solidFill>
                <a:srgbClr val="00B0F0"/>
              </a:solidFill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	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জালালুদ্দিন খলজির প্রতিষ্ঠিত এই বিভাগ ব্যয়ের কাগজপত্র দেখাশোনা করত।</a:t>
            </a:r>
            <a:r>
              <a:rPr lang="en-US" sz="28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0" indent="0">
              <a:buNone/>
            </a:pPr>
            <a:endParaRPr lang="en-US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639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745E5-773E-D843-F4DF-26AD1DC94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3682" y="793376"/>
            <a:ext cx="9722224" cy="5457264"/>
          </a:xfrm>
        </p:spPr>
        <p:txBody>
          <a:bodyPr/>
          <a:lstStyle/>
          <a:p>
            <a:pPr marL="0" indent="0">
              <a:buNone/>
            </a:pPr>
            <a:r>
              <a:rPr lang="bn-IN" sz="36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শাহনা-ই-পিল</a:t>
            </a:r>
            <a:r>
              <a:rPr lang="en-US" sz="36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</a:p>
          <a:p>
            <a:pPr marL="0" indent="0">
              <a:buNone/>
            </a:pPr>
            <a:r>
              <a:rPr lang="en-US" sz="36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	</a:t>
            </a:r>
            <a:r>
              <a:rPr lang="en-US" sz="36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হস্তিশালার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6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প্রধান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 </a:t>
            </a:r>
          </a:p>
          <a:p>
            <a:pPr marL="0" indent="0">
              <a:buNone/>
            </a:pPr>
            <a:r>
              <a:rPr lang="bn-IN" sz="36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দবির-ই-খাস</a:t>
            </a:r>
            <a:endParaRPr lang="en-US" sz="3600" dirty="0">
              <a:solidFill>
                <a:srgbClr val="00B0F0"/>
              </a:solidFill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	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রাজকীয় চিঠিপত্রের সাথে যুক্ত।</a:t>
            </a:r>
            <a:r>
              <a:rPr lang="en-US" sz="36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0" indent="0">
              <a:buNone/>
            </a:pPr>
            <a:r>
              <a:rPr lang="bn-IN" sz="36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খাসখেল</a:t>
            </a:r>
            <a:endParaRPr lang="en-US" sz="3600" dirty="0">
              <a:solidFill>
                <a:srgbClr val="00B0F0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	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রাজপ্রাসাদ পাহারা দেওয়ার জন্য নিযুক্ত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 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সৈন্যরা।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3600" dirty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endParaRPr lang="en-US" sz="24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6879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B3E05-56FD-BF07-8880-CDBA3ADE8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736" y="1210235"/>
            <a:ext cx="9304711" cy="3778624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6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মুনহিয়ান বা মুনহি 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ছি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ল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গুপ্তচর। </a:t>
            </a:r>
            <a:endParaRPr lang="en-US" sz="36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6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শেহনা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ছিল পুলিশ প্রধান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36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6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চাশনিগির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রাজকীয় রান্নাঘর পরিচালনা করতেন। </a:t>
            </a:r>
            <a:endParaRPr lang="en-US" sz="36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bn-IN" sz="3600" b="1" u="sng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বহলদার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ব্যক্তিগত </a:t>
            </a:r>
            <a:r>
              <a:rPr lang="en-US" sz="36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হিসেব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দেখাশোনা করতেন।</a:t>
            </a:r>
            <a:endParaRPr lang="en-US" sz="36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21664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F5A1B-7975-2A5A-6075-8D721A1CD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7846"/>
            <a:ext cx="10228729" cy="54998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i="1" u="sng" kern="0" dirty="0" err="1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</a:rPr>
              <a:t>দিল্লির</a:t>
            </a:r>
            <a:r>
              <a:rPr lang="en-US" sz="4800" b="1" i="1" u="sng" kern="0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</a:rPr>
              <a:t> </a:t>
            </a:r>
            <a:r>
              <a:rPr lang="en-US" sz="4800" b="1" i="1" u="sng" kern="0" dirty="0" err="1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</a:rPr>
              <a:t>সুলতানি</a:t>
            </a:r>
            <a:r>
              <a:rPr lang="en-US" sz="4800" b="1" i="1" u="sng" kern="0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</a:rPr>
              <a:t> </a:t>
            </a:r>
            <a:r>
              <a:rPr lang="en-US" sz="4800" b="1" i="1" u="sng" kern="0" dirty="0" err="1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</a:rPr>
              <a:t>সাম্রাজ্য</a:t>
            </a:r>
            <a:endParaRPr lang="en-US" sz="4800" b="1" i="1" u="sng" kern="0" dirty="0">
              <a:solidFill>
                <a:srgbClr val="FFFF00"/>
              </a:solidFill>
              <a:latin typeface="Kalpurush" panose="02000600000000000000" pitchFamily="2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4800" kern="0" dirty="0">
              <a:effectLst/>
              <a:latin typeface="Kalpurush" panose="02000600000000000000" pitchFamily="2" charset="0"/>
              <a:ea typeface="Calibri" panose="020F050202020403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bn-IN" sz="3600" kern="0" dirty="0">
                <a:solidFill>
                  <a:srgbClr val="00B0F0"/>
                </a:solidFill>
                <a:effectLst/>
                <a:ea typeface="Calibri" panose="020F0502020204030204" pitchFamily="34" charset="0"/>
                <a:cs typeface="Kalpurush" panose="02000600000000000000" pitchFamily="2" charset="0"/>
              </a:rPr>
              <a:t>মামলুক বা দাস শাসক </a:t>
            </a:r>
            <a:r>
              <a:rPr lang="en-US" sz="3600" kern="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</a:rPr>
              <a:t>(1206-90</a:t>
            </a:r>
            <a:r>
              <a:rPr lang="bn-IN" sz="3600" kern="0" dirty="0">
                <a:solidFill>
                  <a:srgbClr val="00B0F0"/>
                </a:solidFill>
                <a:effectLst/>
                <a:ea typeface="Calibri" panose="020F0502020204030204" pitchFamily="34" charset="0"/>
                <a:cs typeface="Kalpurush" panose="02000600000000000000" pitchFamily="2" charset="0"/>
              </a:rPr>
              <a:t> খ্রি.)</a:t>
            </a:r>
            <a:endParaRPr lang="en-US" sz="3600" kern="0" dirty="0">
              <a:solidFill>
                <a:srgbClr val="00B0F0"/>
              </a:solidFill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bn-IN" sz="3600" kern="0" dirty="0">
                <a:solidFill>
                  <a:srgbClr val="00B0F0"/>
                </a:solidFill>
                <a:effectLst/>
                <a:ea typeface="Calibri" panose="020F0502020204030204" pitchFamily="34" charset="0"/>
                <a:cs typeface="Kalpurush" panose="02000600000000000000" pitchFamily="2" charset="0"/>
              </a:rPr>
              <a:t>খলজি শাসক </a:t>
            </a:r>
            <a:r>
              <a:rPr lang="en-US" sz="3600" kern="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</a:rPr>
              <a:t>(1290-1320</a:t>
            </a:r>
            <a:r>
              <a:rPr lang="bn-IN" sz="3600" kern="0" dirty="0">
                <a:solidFill>
                  <a:srgbClr val="00B0F0"/>
                </a:solidFill>
                <a:effectLst/>
                <a:ea typeface="Calibri" panose="020F0502020204030204" pitchFamily="34" charset="0"/>
                <a:cs typeface="Kalpurush" panose="02000600000000000000" pitchFamily="2" charset="0"/>
              </a:rPr>
              <a:t> খ্রি.)</a:t>
            </a:r>
            <a:endParaRPr lang="en-US" sz="3600" kern="0" dirty="0">
              <a:solidFill>
                <a:srgbClr val="00B0F0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bn-IN" sz="3600" kern="0" dirty="0">
                <a:solidFill>
                  <a:srgbClr val="00B0F0"/>
                </a:solidFill>
                <a:effectLst/>
                <a:ea typeface="Calibri" panose="020F0502020204030204" pitchFamily="34" charset="0"/>
                <a:cs typeface="Kalpurush" panose="02000600000000000000" pitchFamily="2" charset="0"/>
              </a:rPr>
              <a:t>তুঘলক শাসক </a:t>
            </a:r>
            <a:r>
              <a:rPr lang="en-US" sz="3600" kern="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</a:rPr>
              <a:t>(1320-1412 </a:t>
            </a:r>
            <a:r>
              <a:rPr lang="bn-IN" sz="3600" kern="0" dirty="0">
                <a:solidFill>
                  <a:srgbClr val="00B0F0"/>
                </a:solidFill>
                <a:effectLst/>
                <a:ea typeface="Calibri" panose="020F0502020204030204" pitchFamily="34" charset="0"/>
                <a:cs typeface="Kalpurush" panose="02000600000000000000" pitchFamily="2" charset="0"/>
              </a:rPr>
              <a:t>খ্রি</a:t>
            </a:r>
            <a:r>
              <a:rPr lang="en-US" sz="3600" kern="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</a:rPr>
              <a:t>.)</a:t>
            </a:r>
            <a:endParaRPr lang="en-US" sz="3600" kern="0" dirty="0">
              <a:solidFill>
                <a:srgbClr val="00B0F0"/>
              </a:solidFill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kern="0" dirty="0" err="1">
                <a:solidFill>
                  <a:srgbClr val="00B0F0"/>
                </a:solidFill>
                <a:effectLst/>
                <a:ea typeface="Calibri" panose="020F0502020204030204" pitchFamily="34" charset="0"/>
                <a:cs typeface="Kalpurush" panose="02000600000000000000" pitchFamily="2" charset="0"/>
              </a:rPr>
              <a:t>সৈয়দ</a:t>
            </a:r>
            <a:r>
              <a:rPr lang="bn-IN" sz="3600" kern="0" dirty="0">
                <a:solidFill>
                  <a:srgbClr val="00B0F0"/>
                </a:solidFill>
                <a:effectLst/>
                <a:ea typeface="Calibri" panose="020F0502020204030204" pitchFamily="34" charset="0"/>
                <a:cs typeface="Kalpurush" panose="02000600000000000000" pitchFamily="2" charset="0"/>
              </a:rPr>
              <a:t> শাসক </a:t>
            </a:r>
            <a:r>
              <a:rPr lang="en-US" sz="3600" kern="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</a:rPr>
              <a:t>(</a:t>
            </a:r>
            <a:r>
              <a:rPr lang="en-US" sz="3600" kern="0" dirty="0">
                <a:solidFill>
                  <a:srgbClr val="00B0F0"/>
                </a:solidFill>
                <a:latin typeface="Kalpurush" panose="02000600000000000000" pitchFamily="2" charset="0"/>
                <a:ea typeface="Calibri" panose="020F0502020204030204" pitchFamily="34" charset="0"/>
              </a:rPr>
              <a:t>1414</a:t>
            </a:r>
            <a:r>
              <a:rPr lang="en-US" sz="3600" kern="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</a:rPr>
              <a:t>-1451 </a:t>
            </a:r>
            <a:r>
              <a:rPr lang="bn-IN" sz="3600" kern="0" dirty="0">
                <a:solidFill>
                  <a:srgbClr val="00B0F0"/>
                </a:solidFill>
                <a:effectLst/>
                <a:ea typeface="Calibri" panose="020F0502020204030204" pitchFamily="34" charset="0"/>
                <a:cs typeface="Kalpurush" panose="02000600000000000000" pitchFamily="2" charset="0"/>
              </a:rPr>
              <a:t>খ্রি</a:t>
            </a:r>
            <a:r>
              <a:rPr lang="en-US" sz="3600" kern="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</a:rPr>
              <a:t>.)</a:t>
            </a:r>
            <a:endParaRPr lang="en-US" sz="3600" kern="0" dirty="0">
              <a:solidFill>
                <a:srgbClr val="00B0F0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bn-IN" sz="3600" kern="0" dirty="0">
                <a:solidFill>
                  <a:srgbClr val="00B0F0"/>
                </a:solidFill>
                <a:effectLst/>
                <a:ea typeface="Calibri" panose="020F0502020204030204" pitchFamily="34" charset="0"/>
                <a:cs typeface="Kalpurush" panose="02000600000000000000" pitchFamily="2" charset="0"/>
              </a:rPr>
              <a:t>লোদী রাজবংশ </a:t>
            </a:r>
            <a:r>
              <a:rPr lang="en-US" sz="3600" kern="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</a:rPr>
              <a:t>(1451-1526 </a:t>
            </a:r>
            <a:r>
              <a:rPr lang="bn-IN" sz="3600" kern="0" dirty="0">
                <a:solidFill>
                  <a:srgbClr val="00B0F0"/>
                </a:solidFill>
                <a:effectLst/>
                <a:ea typeface="Calibri" panose="020F0502020204030204" pitchFamily="34" charset="0"/>
                <a:cs typeface="Kalpurush" panose="02000600000000000000" pitchFamily="2" charset="0"/>
              </a:rPr>
              <a:t>খ্রি</a:t>
            </a:r>
            <a:r>
              <a:rPr lang="en-US" sz="3600" kern="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</a:rPr>
              <a:t>.)</a:t>
            </a:r>
            <a:r>
              <a:rPr lang="en-US" sz="3600" kern="0" dirty="0">
                <a:solidFill>
                  <a:srgbClr val="00B0F0"/>
                </a:solidFill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703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2E402-CA61-8974-989B-CBDBE3541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268940"/>
            <a:ext cx="11134165" cy="613185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bn-IN" sz="3600" b="1" i="1" u="sng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রাজস্ব ব্যবস্থা</a:t>
            </a:r>
            <a:r>
              <a:rPr lang="en-US" sz="3600" b="1" i="1" u="sng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2400" b="1" i="1" u="sng" dirty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সুলতানি আমলে </a:t>
            </a:r>
            <a:r>
              <a:rPr lang="bn-IN" sz="3200" b="1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পাঁচ ধরনের কর</a:t>
            </a:r>
            <a:r>
              <a:rPr lang="bn-IN" sz="32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আদায় করা হত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n-IN" sz="3200" b="1" u="sng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উশর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তুর্কি মুসলমানদের কাছ থেকে আদায় করা জমির কর</a:t>
            </a:r>
            <a:r>
              <a:rPr lang="en-US" sz="28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endParaRPr lang="en-US" sz="28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সেচের প্রাকৃতিক উৎস থেকে 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10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শতাংশ এবং কৃত্রিম সেচের উৎস থেকে 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20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শতাংশ 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নেওয়া হ</a:t>
            </a:r>
            <a:r>
              <a:rPr lang="en-US" sz="28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</a:t>
            </a:r>
            <a:endParaRPr lang="en-US" sz="2800" dirty="0"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n-IN" sz="3200" b="1" u="sng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খরাজ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28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-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মুসলিমদের কাছ থেকে নেওয়া জমির কর যা উৎপাদিত পণ্যের 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1/3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থেকে 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1/2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হত।</a:t>
            </a:r>
            <a:endParaRPr lang="en-US" sz="28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9604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9B391-BDF7-2D3D-5D5B-5A8B27E2A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352" y="753036"/>
            <a:ext cx="10681447" cy="542392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4000" b="1" u="sng" dirty="0" err="1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জা</a:t>
            </a:r>
            <a:r>
              <a:rPr lang="bn-IN" sz="4000" b="1" u="sng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কাত</a:t>
            </a:r>
            <a:r>
              <a:rPr lang="bn-IN" sz="40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40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মুসলমানদের উপর তাদের সম্পদের আড়াই শতাংশ 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‘</a:t>
            </a:r>
            <a:r>
              <a:rPr lang="en-US" sz="36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জা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কাত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’ 	</a:t>
            </a:r>
            <a:r>
              <a:rPr lang="en-US" sz="36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নামক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ধর্মীয় কর নেওয়া হ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endParaRPr lang="en-US" sz="36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600" b="1" dirty="0">
                <a:solidFill>
                  <a:schemeClr val="accent6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নিসাব</a:t>
            </a:r>
            <a:r>
              <a:rPr lang="en-US" sz="3600" b="1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--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ন্যূনতম পরিমাণ সম্পত্তি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যার </a:t>
            </a:r>
            <a:r>
              <a:rPr lang="en-US" sz="36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বেশি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6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সম্পতির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6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উপর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en-US" sz="36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জা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কাত 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দিতে হ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r>
              <a:rPr lang="en-US" sz="36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সেই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ন্যূনতম পরিমাণ সম্পত্তি</a:t>
            </a:r>
            <a:r>
              <a:rPr lang="en-US" sz="36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কে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6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নিসাব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	</a:t>
            </a:r>
            <a:r>
              <a:rPr lang="en-US" sz="36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বলা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6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হত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3600" b="1" u="sng" dirty="0">
              <a:effectLst/>
              <a:latin typeface="Kalpurush" panose="02000600000000000000" pitchFamily="2" charset="0"/>
              <a:ea typeface="Calibri" panose="020F0502020204030204" pitchFamily="34" charset="0"/>
              <a:cs typeface="Vrinda" panose="020B0502040204020203" pitchFamily="34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02225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19818-094E-64E7-5F76-C26858EF4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624" y="363071"/>
            <a:ext cx="11604811" cy="607807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n-IN" sz="3600" b="1" u="sng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জিজিয়া</a:t>
            </a:r>
            <a:r>
              <a:rPr lang="bn-IN" sz="3600" u="sng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3600" u="sng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-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মুসলিমদের কাছ থেকে নেওয়া একটি ধর্মীয় কর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যার বিনিময়ে তাদের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জীবন ও সম্পত্তি সুরক্ষিত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থাকত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এবং তাদের সামরিক চাকরি থেকে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অব্যাহতি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দেওয়া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হত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নারী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শিশু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ঋষি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পাগল এবং ভিক্ষুকদের এই কর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দিতে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হত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না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বেশিরভাগ সময় ব্রাহ্মণদেরও জিজিয়া থেকে অব্যাহতি দেওয়া হ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কেবলমাত্র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ফিরোজ তুঘলক ব্রাহ্মণদের কাছ থেকেও জিজিয়া আদায় ক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রেন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মানুষের অর্থনৈতিক অবস্থা অনুযায়ী বাৎসরিক তিন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ভাবে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জি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জি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য়া</a:t>
            </a: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আদায়</a:t>
            </a: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করা</a:t>
            </a: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	</a:t>
            </a:r>
            <a:r>
              <a:rPr lang="en-US" sz="3200" dirty="0" err="1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হত</a:t>
            </a: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---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যথাক্রমে</a:t>
            </a: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48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দিরহাম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24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দিরহাম এবং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12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দিরহাম।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1468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81C82-92C2-E5E7-8C85-A6D847D99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59" y="726140"/>
            <a:ext cx="11604811" cy="54508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u="sng" dirty="0" err="1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খা</a:t>
            </a:r>
            <a:r>
              <a:rPr lang="bn-IN" sz="3600" b="1" u="sng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মস (মাল-ই-গনিমাহ)</a:t>
            </a:r>
            <a:r>
              <a:rPr lang="bn-IN" sz="3600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3600" dirty="0">
              <a:solidFill>
                <a:schemeClr val="accent3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sz="36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লুট এবং জমিতে পুঁতে রাখা গুপ্তধনে রাষ্ট্রের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ভাগ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ছিল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1/5 (20%)। 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অবশিষ্ট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4/5 (80%)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ভাগে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সৈন্য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অধিকার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ছিল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আলাউদ্দিন খলজি এবং মহম্মদ বিন তুঘলক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খা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মসের ৪/৫ ভাগ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নিজেদের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জন্য নিয়েছিলেন এবং সৈন্যদের জন্য মাত্র ১/৫ ভাগ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রেখেছিলেন।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ফিরোজ তুঘলক আবার ইসলামী ঐতিহ্য অনুযায়ী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রাষ্ট্রের জন্য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খা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মসের মাত্র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১/৫ ভাগ নিয়েছিলেন।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সিকান্দার লোদী জমিতে পুঁতে রাখা গুপ্তধনে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রাষ্ট্রের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অংশ নেননি। </a:t>
            </a:r>
            <a:endParaRPr lang="en-US" sz="3200" dirty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en-US" sz="32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012812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DA69C-3078-488D-1603-DB17DEEE9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632013"/>
            <a:ext cx="10394576" cy="5957046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উদ্বৃত্ত ভূমি রাজস্বকে </a:t>
            </a:r>
            <a:r>
              <a:rPr lang="bn-IN" sz="3200" b="1" u="sng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ফাজিল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(</a:t>
            </a:r>
            <a:r>
              <a:rPr lang="bn-IN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ফওয়া</a:t>
            </a:r>
            <a:r>
              <a:rPr lang="en-US" sz="3200" b="1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জি</a:t>
            </a:r>
            <a:r>
              <a:rPr lang="bn-IN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ল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) বলা হত।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b="1" u="sng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আবওয়াব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ছিল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অতিরিক্ত কর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যেমন গৃহ কর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চারণ কর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সেচ কর ইত্যাদি।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b="1" u="sng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খিদমতি</a:t>
            </a:r>
            <a:r>
              <a:rPr lang="en-US" sz="3200" b="1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ছিল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পরাজিত রাজাদের কাছ থেকে প্রাপ্ত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কর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b="1" u="sng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তর</a:t>
            </a:r>
            <a:r>
              <a:rPr lang="en-US" sz="3200" b="1" u="sng" dirty="0" err="1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কা</a:t>
            </a:r>
            <a:r>
              <a:rPr lang="bn-IN" sz="3200" b="1" u="sng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</a:t>
            </a:r>
            <a:r>
              <a:rPr lang="en-US" sz="3200" b="1" u="sng" dirty="0">
                <a:solidFill>
                  <a:schemeClr val="accent3"/>
                </a:solidFill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হল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যদি কোন ব্যক্তি উত্তরাধিকারী না রেখে মারা যায়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তার সম্পত্তি সরকারী তহবিলে জমা করা হত</a:t>
            </a: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b="1" u="sng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জিহাত</a:t>
            </a:r>
            <a:r>
              <a:rPr lang="en-US" sz="3200" b="1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হল</a:t>
            </a:r>
            <a:r>
              <a:rPr lang="en-US" sz="3200" b="1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অতিরিক্ত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কর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b="1" u="sng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নানকর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ভাতা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রূপে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জমির মালিকদের দেওয়া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হত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 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b="1" u="sng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হক-ই-</a:t>
            </a:r>
            <a:r>
              <a:rPr lang="en-US" sz="3200" b="1" u="sng" dirty="0" err="1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শর্ব</a:t>
            </a:r>
            <a:r>
              <a:rPr lang="bn-IN" sz="3200" b="1" u="sng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কর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ছিল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সেচ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কর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যা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পরিমাণ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১০ শতাংশ ছিল।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4763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C7D79-7D47-5E18-3CF6-8DDE3E690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41" y="591670"/>
            <a:ext cx="11241741" cy="5782235"/>
          </a:xfrm>
        </p:spPr>
        <p:txBody>
          <a:bodyPr>
            <a:normAutofit fontScale="92500"/>
          </a:bodyPr>
          <a:lstStyle/>
          <a:p>
            <a:pPr marL="0" lvl="0" indent="0" algn="just">
              <a:lnSpc>
                <a:spcPct val="107000"/>
              </a:lnSpc>
              <a:buNone/>
            </a:pPr>
            <a:r>
              <a:rPr lang="bn-IN" sz="3200" b="1" u="sng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কিসমত-ই-খোতি</a:t>
            </a:r>
            <a:r>
              <a:rPr lang="en-US" sz="3200" b="1" u="sng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দিল্লি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সুলতানি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যুগে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মুকাদ্দম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চৌধুরী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খু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ৎ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দের মতো মধ্যবিত্তরা কৃষকদের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কাছ থেকে ফসলের একটি অংশ সংগ্রহ করত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যাকে কিসমত-ই-খোতি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বলা হত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bn-IN" sz="3200" b="1" u="sng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খু</a:t>
            </a:r>
            <a:r>
              <a:rPr lang="en-US" sz="3200" b="1" u="sng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ৎ</a:t>
            </a:r>
            <a:r>
              <a:rPr lang="bn-IN" sz="3200" u="sng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3200" u="sng" dirty="0">
              <a:solidFill>
                <a:schemeClr val="accent2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গ্রামের রাজস্ব আদায়কারী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bn-IN" sz="3200" b="1" u="sng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মুকাদ্দম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গ্রামের প্রধান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</a:p>
          <a:p>
            <a:pPr marL="0" indent="0">
              <a:buNone/>
            </a:pPr>
            <a:r>
              <a:rPr lang="bn-IN" sz="3200" b="1" u="sng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চৌধুরী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100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টি গ্রাম বা পরগণার প্রধান কর্মকর্তা। </a:t>
            </a:r>
            <a:endParaRPr lang="en-US" sz="3200" dirty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endParaRPr lang="en-US" sz="32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0703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CD46D-A60F-1316-8AA4-6F062549E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82" y="322728"/>
            <a:ext cx="11013142" cy="607807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bn-IN" sz="4000" b="1" i="1" u="sng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সামরিক সংস্থা</a:t>
            </a:r>
            <a:endParaRPr lang="en-US" sz="4000" b="1" i="1" u="sng" dirty="0">
              <a:solidFill>
                <a:srgbClr val="FFFF00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sz="2400" b="1" i="1" u="sng" dirty="0"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0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সালতানাতের সামরিক সংগঠন ছিল </a:t>
            </a:r>
            <a:r>
              <a:rPr lang="bn-IN" sz="30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তুর্কি ও মঙ্গোল </a:t>
            </a:r>
            <a:r>
              <a:rPr lang="en-US" sz="30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পদ্ধতির</a:t>
            </a:r>
            <a:r>
              <a:rPr lang="bn-IN" sz="30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উপর ভিত্তি করে। </a:t>
            </a:r>
            <a:endParaRPr lang="en-US" sz="30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0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সামরিক বিভাগকে বলা হতো </a:t>
            </a:r>
            <a:r>
              <a:rPr lang="bn-IN" sz="30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দিওয়ান-ই-আ</a:t>
            </a:r>
            <a:r>
              <a:rPr lang="en-US" sz="3000" b="1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র্জ</a:t>
            </a:r>
            <a:r>
              <a:rPr lang="bn-IN" sz="30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endParaRPr lang="en-US" sz="30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0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দিওয়ান-ই- আ</a:t>
            </a:r>
            <a:r>
              <a:rPr lang="en-US" sz="30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র্জ</a:t>
            </a:r>
            <a:r>
              <a:rPr lang="en-US" sz="30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0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বিভাগটি</a:t>
            </a:r>
            <a:r>
              <a:rPr lang="en-US" sz="30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0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বলবন প্রতিষ্ঠা করেছিলেন। </a:t>
            </a:r>
            <a:endParaRPr lang="en-US" sz="30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0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এর প্রধান ছিলেন আরিজ-ই-মুমালিক। </a:t>
            </a:r>
            <a:r>
              <a:rPr lang="en-US" sz="30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কিন্তু</a:t>
            </a:r>
            <a:r>
              <a:rPr lang="en-US" sz="30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0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সেনাবাহিনীর প্রধান সেনাপতি ছিলেন সুলতান।</a:t>
            </a:r>
            <a:endParaRPr lang="en-US" sz="30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bn-IN" sz="30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ইলতুৎমি</a:t>
            </a:r>
            <a:r>
              <a:rPr lang="en-US" sz="30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</a:t>
            </a:r>
            <a:r>
              <a:rPr lang="bn-IN" sz="30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নগদ বেতনের পরিবর্তে সৈন্যদের ইকতা দেন। </a:t>
            </a:r>
            <a:endParaRPr lang="en-US" sz="30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en-US" sz="30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সৈনিক</a:t>
            </a:r>
            <a:r>
              <a:rPr lang="bn-IN" sz="30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ছিল </a:t>
            </a:r>
            <a:r>
              <a:rPr lang="bn-IN" sz="30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দুই প্রকার</a:t>
            </a:r>
            <a:r>
              <a:rPr lang="en-US" sz="30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0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--</a:t>
            </a:r>
            <a:r>
              <a:rPr lang="bn-IN" sz="30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- </a:t>
            </a:r>
            <a:r>
              <a:rPr lang="en-US" sz="3000" dirty="0" err="1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বজহিস</a:t>
            </a:r>
            <a:r>
              <a:rPr lang="bn-IN" sz="3000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বা মুর</a:t>
            </a:r>
            <a:r>
              <a:rPr lang="en-US" sz="3000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</a:t>
            </a:r>
            <a:r>
              <a:rPr lang="bn-IN" sz="3000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 </a:t>
            </a:r>
            <a:r>
              <a:rPr lang="en-US" sz="3000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(</a:t>
            </a:r>
            <a:r>
              <a:rPr lang="bn-IN" sz="3000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স্থায়ী সৈন্য</a:t>
            </a:r>
            <a:r>
              <a:rPr lang="en-US" sz="3000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) &amp; অ-</a:t>
            </a:r>
            <a:r>
              <a:rPr lang="en-US" sz="3000" dirty="0" err="1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বজহিস</a:t>
            </a:r>
            <a:r>
              <a:rPr lang="bn-IN" sz="3000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000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(</a:t>
            </a:r>
            <a:r>
              <a:rPr lang="bn-IN" sz="3000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অস্থায়ী সৈন্য</a:t>
            </a:r>
            <a:r>
              <a:rPr lang="en-US" sz="3000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)</a:t>
            </a:r>
            <a:r>
              <a:rPr lang="bn-IN" sz="3000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3000" dirty="0">
              <a:solidFill>
                <a:schemeClr val="accent3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0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সেনাবাহিনীর প্রধানত </a:t>
            </a:r>
            <a:r>
              <a:rPr lang="bn-IN" sz="30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তিনটি</a:t>
            </a:r>
            <a:r>
              <a:rPr lang="en-US" sz="30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0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অংশ </a:t>
            </a:r>
            <a:r>
              <a:rPr lang="bn-IN" sz="30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ছিল:</a:t>
            </a:r>
            <a:r>
              <a:rPr lang="en-US" sz="30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-</a:t>
            </a:r>
            <a:r>
              <a:rPr lang="bn-IN" sz="30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000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1. </a:t>
            </a:r>
            <a:r>
              <a:rPr lang="bn-IN" sz="3000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অশ্বারোহী </a:t>
            </a:r>
            <a:r>
              <a:rPr lang="en-US" sz="3000" dirty="0" err="1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বাহিনী</a:t>
            </a:r>
            <a:r>
              <a:rPr lang="bn-IN" sz="3000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000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2. </a:t>
            </a:r>
            <a:r>
              <a:rPr lang="en-US" sz="3000" dirty="0" err="1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হস্তিবাহিনী</a:t>
            </a:r>
            <a:r>
              <a:rPr lang="en-US" sz="3000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3. </a:t>
            </a:r>
            <a:r>
              <a:rPr lang="bn-IN" sz="3000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পদাতিক </a:t>
            </a:r>
            <a:r>
              <a:rPr lang="en-US" sz="3000" dirty="0" err="1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বাহিনী</a:t>
            </a:r>
            <a:r>
              <a:rPr lang="en-US" sz="3000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</a:p>
          <a:p>
            <a:pPr marL="0" indent="0">
              <a:buNone/>
            </a:pPr>
            <a:endParaRPr lang="en-US" sz="35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sz="36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6888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C91AA-96AB-9309-4323-61BDA0D31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87" y="645459"/>
            <a:ext cx="11241741" cy="5531503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সালতানাতের নিয়মতান্ত্রিক সামরিক ব্যবস্থার সূচনা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হয়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খলজি আমল থেকে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খলজি আমল থেকে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মঙ্গোলদের মধ্যে প্রচলিত </a:t>
            </a:r>
            <a:r>
              <a:rPr lang="bn-IN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সামরিক শ্রেণিবিন্যাস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শব্দের ব্যবহার পাওয়া যায়।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যেমন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</a:p>
          <a:p>
            <a:pPr marL="1600200" lvl="3" indent="-2286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bn-IN" sz="3200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আমির-ই-দহ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(দশ সৈন্যের সেনা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প্রধান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)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1600200" lvl="3" indent="-2286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bn-IN" sz="3200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আমির-ই-সদা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(শত সৈন্যের সেনা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প্রধান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)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1600200" lvl="3" indent="-2286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bn-IN" sz="3200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আমির-ই-হাজারা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(এক হাজার সৈন্যের সেনা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প্রধান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)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1600200" lvl="3" indent="-2286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bn-IN" sz="3200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আমির-ই-তুমন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(দশ হাজার সৈন্যের সেনা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প্রধান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)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sz="32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576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0AB42-85C3-74E1-945C-70904D60D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1565"/>
            <a:ext cx="10515600" cy="3146612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ভারী পাথর নিক্ষেপের জন্য ব্যবহৃত পাথরের </a:t>
            </a:r>
            <a:r>
              <a:rPr lang="en-US" sz="36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যন্ত্র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গুলি হল</a:t>
            </a:r>
            <a:r>
              <a:rPr lang="en-US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---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600" b="1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চরকা</a:t>
            </a:r>
            <a:r>
              <a:rPr lang="en-US" sz="3600" b="1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3600" b="1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মাধরিশি</a:t>
            </a:r>
            <a:r>
              <a:rPr lang="en-US" sz="3600" b="1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en-US" sz="3600" b="1" dirty="0" err="1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মঞ্জা</a:t>
            </a:r>
            <a:r>
              <a:rPr lang="bn-IN" sz="3600" b="1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নিক</a:t>
            </a:r>
            <a:r>
              <a:rPr lang="en-US" sz="3600" b="1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en-US" sz="3600" b="1" dirty="0" err="1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অরাডা</a:t>
            </a:r>
            <a:r>
              <a:rPr lang="bn-IN" sz="3600" b="1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এবং কুশকাঞ্জির</a:t>
            </a:r>
            <a:r>
              <a:rPr lang="bn-IN" sz="36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</a:t>
            </a:r>
            <a:endParaRPr lang="en-US" sz="36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bn-IN" sz="3600" b="1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গর্গজ</a:t>
            </a:r>
            <a:r>
              <a:rPr lang="en-US" sz="3600" b="1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3600" b="1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সাবত এবং পাশেভ</a:t>
            </a:r>
            <a:r>
              <a:rPr lang="bn-IN" sz="3600" dirty="0">
                <a:solidFill>
                  <a:schemeClr val="accent3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6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দুর্গ ভাঙার জন্য ব্যবহার করা হয়েছিল।</a:t>
            </a:r>
            <a:endParaRPr lang="en-US" sz="36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sz="36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6525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5CFBE-F00C-3ADB-5961-E8EA41F15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4435"/>
            <a:ext cx="10515600" cy="56525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bn-IN" sz="4000" b="1" i="1" u="sng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বিচার ও শাস্তি ব্যবস্থা</a:t>
            </a:r>
            <a:r>
              <a:rPr lang="en-US" sz="4000" b="1" i="1" u="sng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0" indent="0">
              <a:buNone/>
            </a:pPr>
            <a:endParaRPr lang="en-US" b="1" i="1" u="sng" dirty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ইসলামী আইনের </a:t>
            </a:r>
            <a:r>
              <a:rPr lang="bn-IN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চারটি উৎস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ছে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--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-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1143000" lvl="2" indent="-2286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3200" b="1" dirty="0" err="1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কোরান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–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ইসলাম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ধর্মের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প্রধান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গ্রন্থ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এটি মুসলিম আইনের প্রধান উৎস।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1143000" lvl="2" indent="-2286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bn-IN" sz="3200" b="1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হাদিস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-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এটি নবী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হজরত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মহম্মদের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বাণী ও কর্ম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</a:t>
            </a: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bn-IN" sz="3200" b="1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ইজমা</a:t>
            </a:r>
            <a:r>
              <a:rPr lang="en-US" sz="3200" b="1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- এতে মুজতাহিদদের দ্বারা ব্যাখ্যাকৃত আইন রয়েছে। ইসলামী আইনের ব্যাখ্যাকারী আইনবিদদের বলা হয়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 ‘</a:t>
            </a:r>
            <a:r>
              <a:rPr lang="bn-IN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মুজতাহিদ</a:t>
            </a:r>
            <a:r>
              <a:rPr lang="en-US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’</a:t>
            </a:r>
            <a:r>
              <a:rPr lang="bn-IN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</a:t>
            </a:r>
            <a:endParaRPr lang="en-US" sz="3200" dirty="0"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1143000" lvl="2" indent="-2286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3200" b="1" dirty="0" err="1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কয়াস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-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এখানে যুক্তি দ্বারা আইন ব্যাখ্যা করা হয়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endParaRPr lang="en-US" sz="3200" b="1" i="1" u="sng" dirty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909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25920-C193-EEA4-1AB2-4139076DA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927846"/>
            <a:ext cx="10685929" cy="539227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মোট </a:t>
            </a:r>
            <a:r>
              <a:rPr lang="en-US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5</a:t>
            </a:r>
            <a:r>
              <a:rPr lang="bn-IN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টি রাজবংশ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320</a:t>
            </a:r>
            <a:r>
              <a:rPr lang="bn-IN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বছর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দিল্লি শাসন করেছিল।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এর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মধ্যে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তুঘলক রাজবংশ (</a:t>
            </a:r>
            <a:r>
              <a:rPr lang="en-US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94</a:t>
            </a:r>
            <a:r>
              <a:rPr lang="bn-IN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বছর)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সবচেয়ে দীর্ঘ এবং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bn-IN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খলজি রাজবংশ (</a:t>
            </a:r>
            <a:r>
              <a:rPr lang="en-US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30</a:t>
            </a:r>
            <a:r>
              <a:rPr lang="bn-IN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বছর)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সবচেয়ে ছোট ছিল।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bn-IN" sz="3200" b="1" kern="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বহলোল লোদি (৩৮ বছর) </a:t>
            </a:r>
            <a:r>
              <a:rPr lang="bn-IN" sz="3200" kern="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শাসকদের মধ্যে দীর্ঘতম সময় শাসন করেছিলেন। </a:t>
            </a:r>
            <a:endParaRPr lang="en-US" sz="3200" kern="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সালতানাতের </a:t>
            </a:r>
            <a:r>
              <a:rPr lang="bn-IN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সবচেয়ে বড় সাম্রাজ্য ছিল মহম্মদ</a:t>
            </a:r>
            <a:r>
              <a:rPr lang="en-US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-</a:t>
            </a:r>
            <a:r>
              <a:rPr lang="bn-IN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বিন তুঘলকের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তাঁ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 সাম্রাজ্য মোট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23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টি প্রদেশে বিভক্ত ছিল।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32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6573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1C430-968B-1C12-8B3C-3A7D715A0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7128" y="1546413"/>
            <a:ext cx="10116671" cy="3939988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কাজী ও মুফতির সহায়তায় মামলার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নিষ্পত্তি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করা হয়।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মুফতি আইনের ব্যাখ্যা করতেন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যার ভিত্তিতে কাজী বিচার করতেন।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সুলতান ছিলেন আপিলের সর্বোচ্চ আদালত।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সুলতানের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নিচে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‘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কাজী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-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উল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-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কুজাত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’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থাকতেন।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কাজী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-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উল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-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কুজা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তের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নিচে ছি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লেন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‘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নায়েব কাজী বা আদাল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’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প্রদেশগুলোতেও কাজী নিয়োগ করা হ</a:t>
            </a: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sz="32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0961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E94B8-700D-FF10-1E22-C8D18F361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5765"/>
            <a:ext cx="10515600" cy="46392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bn-IN" sz="4000" b="1" i="1" u="sng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প্রাদেশিক প্রশাসন</a:t>
            </a:r>
            <a:endParaRPr lang="en-US" sz="4000" b="1" i="1" u="sng" dirty="0">
              <a:solidFill>
                <a:srgbClr val="FFFF00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sz="3200" b="1" i="1" u="sng" dirty="0"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প্রদেশগুলিকে ইকতা বা বিলায়ত বলা হত।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ইকতার প্রধান </a:t>
            </a:r>
            <a:r>
              <a:rPr lang="bn-IN" sz="32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মুক</a:t>
            </a:r>
            <a:r>
              <a:rPr lang="en-US" sz="3200" dirty="0" err="1">
                <a:solidFill>
                  <a:srgbClr val="00B0F0"/>
                </a:solidFill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তি</a:t>
            </a:r>
            <a:r>
              <a:rPr lang="en-US" sz="32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32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ওয়ালী</a:t>
            </a:r>
            <a:r>
              <a:rPr lang="en-US" sz="32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32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নাজিম</a:t>
            </a:r>
            <a:r>
              <a:rPr lang="en-US" sz="32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32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নায়েব বা ইকতাদার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ইত্যাদি নামে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 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পরিচিত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 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ছি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লেন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bn-IN" sz="32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মুক</a:t>
            </a:r>
            <a:r>
              <a:rPr lang="en-US" sz="3200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তি</a:t>
            </a:r>
            <a:r>
              <a:rPr lang="bn-IN" sz="32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বা ওয়ালীকে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সামরিক কাজের পাশাপাশি কর আদায় ও বিচা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রের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কাজ করতে হত।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তাই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তা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রা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বেশি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স্বায়ত্তশাসন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ভোগ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করতেন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sz="3200" b="1" i="1" u="sng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sz="3200" b="1" i="1" u="sng" dirty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sz="32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7655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37615-510A-EE25-2E69-48C76EEFF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3646" y="1331259"/>
            <a:ext cx="8229601" cy="419548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bn-IN" sz="4000" b="1" i="1" u="sng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স্থানীয় প্রশাসন</a:t>
            </a:r>
            <a:endParaRPr lang="en-US" sz="4000" dirty="0">
              <a:solidFill>
                <a:srgbClr val="FFFF00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ইকতা বা প্রদেশগুলিকে </a:t>
            </a:r>
            <a:r>
              <a:rPr lang="bn-IN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জেলায়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ভাগ করা হয়েছিল।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জেলাগুলোকে </a:t>
            </a:r>
            <a:r>
              <a:rPr lang="bn-IN" sz="3200" b="1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শিক</a:t>
            </a:r>
            <a:r>
              <a:rPr lang="bn-IN" sz="32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বলা হত।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1279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খ্রিস্টাব্দে বলবন প্রথম শিক প্রতিষ্ঠা করেন।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শি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কে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প্রধান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কে বলা হতো </a:t>
            </a:r>
            <a:r>
              <a:rPr lang="en-US" sz="3200" b="1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শিকদার</a:t>
            </a:r>
            <a:r>
              <a:rPr lang="en-US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0" indent="0">
              <a:buNone/>
            </a:pPr>
            <a:endParaRPr lang="en-US" sz="32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557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4A0BE-AE67-77CE-21C9-2CBA9D491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764" y="1721225"/>
            <a:ext cx="10278035" cy="3133164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শিক </a:t>
            </a:r>
            <a:r>
              <a:rPr lang="bn-IN" sz="3200" b="1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পরগণায়</a:t>
            </a:r>
            <a:r>
              <a:rPr lang="bn-IN" sz="32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বিভক্ত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ছিল।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প্রতিটি পরগণায় </a:t>
            </a:r>
            <a:r>
              <a:rPr lang="bn-IN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আমিল ও মুন্সেফ (মুশরিফ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)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নামক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অফিসার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থাকত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b="1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আমিল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ছিলেন প্রধান প্রশাসনিক অফিসার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রাজস্ব বিভাগের প্রধান ছিলেন </a:t>
            </a:r>
            <a:r>
              <a:rPr lang="bn-IN" sz="3200" b="1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মুন্সেফ</a:t>
            </a:r>
            <a:r>
              <a:rPr lang="bn-IN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40002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92B0F-17AE-1791-8046-ADE143E9D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4706" y="1694329"/>
            <a:ext cx="10009094" cy="31466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প্রশাসনের </a:t>
            </a:r>
            <a:r>
              <a:rPr lang="bn-IN" sz="32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ক্ষুদ্রতম </a:t>
            </a:r>
            <a:r>
              <a:rPr lang="en-US" sz="3200" dirty="0" err="1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বিভাগ</a:t>
            </a:r>
            <a:r>
              <a:rPr lang="bn-IN" sz="32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ছিল </a:t>
            </a:r>
            <a:r>
              <a:rPr lang="bn-IN" sz="3200" b="1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গ্রাম</a:t>
            </a:r>
            <a:r>
              <a:rPr lang="en-US" sz="3200" b="1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</a:t>
            </a:r>
            <a:r>
              <a:rPr lang="en-US" sz="3200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গ্রামের কর্মকর্তারা ছিলেন বংশগত</a:t>
            </a: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চৌধুরী</a:t>
            </a:r>
            <a:r>
              <a:rPr lang="en-US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</a:t>
            </a:r>
            <a:r>
              <a:rPr lang="bn-IN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খু</a:t>
            </a:r>
            <a:r>
              <a:rPr lang="en-US" sz="3200" b="1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ৎ</a:t>
            </a:r>
            <a:r>
              <a:rPr lang="en-US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3200" b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মুকাদ্দম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ইত্যাদি।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তাঁরা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রাজস্ব আদায়ে সরকারকে সাহায্য করে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তেন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আলাউদ্দিন খলজি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তাঁদের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সুযোগ-সুবিধা কেড়ে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 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নিয়েছিলেন।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373152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DEDB2-FFDA-B448-38A0-33E8F8A88AB3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20862159">
            <a:off x="2971801" y="2642346"/>
            <a:ext cx="5311588" cy="15733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7200" dirty="0" err="1">
                <a:solidFill>
                  <a:srgbClr val="FFFF00"/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ধন্যবাদ</a:t>
            </a:r>
            <a:r>
              <a:rPr lang="en-US" sz="6000" dirty="0"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5540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08E59-C849-80BC-8402-B98BD3893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153"/>
            <a:ext cx="10515600" cy="607807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i="1" u="sng" kern="0" dirty="0" err="1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দিল্লির</a:t>
            </a:r>
            <a:r>
              <a:rPr lang="en-US" sz="3600" b="1" i="1" u="sng" kern="0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600" b="1" i="1" u="sng" kern="0" dirty="0" err="1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সুলতানি</a:t>
            </a:r>
            <a:r>
              <a:rPr lang="en-US" sz="3600" b="1" i="1" u="sng" kern="0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600" b="1" i="1" u="sng" kern="0" dirty="0" err="1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সাম্রাজ্যের</a:t>
            </a:r>
            <a:r>
              <a:rPr lang="en-US" sz="3600" b="1" i="1" u="sng" kern="0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600" b="1" i="1" u="sng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প্রশাসন</a:t>
            </a:r>
            <a:endParaRPr lang="en-US" sz="3600" b="1" i="1" u="sng" dirty="0">
              <a:solidFill>
                <a:srgbClr val="FFFF00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bn-IN" sz="3200" i="1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রাজত্বের নীতি</a:t>
            </a:r>
            <a:endParaRPr lang="en-US" sz="3200" i="1" dirty="0">
              <a:solidFill>
                <a:srgbClr val="00B0F0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bn-IN" sz="3200" i="1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প্রশাসনিক কাঠামো (কেন্দ্রীয় প্রশাসন)</a:t>
            </a:r>
            <a:r>
              <a:rPr lang="en-US" sz="3200" i="1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n-IN" sz="3200" i="1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রাজস্ব ব্যবস্থা</a:t>
            </a:r>
            <a:r>
              <a:rPr lang="en-US" sz="3200" i="1" dirty="0">
                <a:solidFill>
                  <a:srgbClr val="00B0F0"/>
                </a:solidFill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n-IN" sz="3200" i="1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সামরিক সংস্থা</a:t>
            </a:r>
            <a:endParaRPr lang="en-US" sz="3200" i="1" dirty="0">
              <a:solidFill>
                <a:srgbClr val="00B0F0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bn-IN" sz="3200" i="1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বিচার ও শাস্তি ব্যবস্থা</a:t>
            </a:r>
            <a:endParaRPr lang="en-US" sz="3200" i="1" dirty="0">
              <a:solidFill>
                <a:srgbClr val="00B0F0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bn-IN" sz="3200" i="1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প্রাদেশিক প্রশাসন</a:t>
            </a:r>
            <a:r>
              <a:rPr lang="en-US" sz="3200" i="1" dirty="0">
                <a:solidFill>
                  <a:srgbClr val="00B0F0"/>
                </a:solidFill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n-IN" sz="3200" i="1" dirty="0">
                <a:solidFill>
                  <a:srgbClr val="00B0F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স্থানীয় প্রশাসন</a:t>
            </a:r>
            <a:endParaRPr lang="en-US" sz="3200" dirty="0">
              <a:solidFill>
                <a:srgbClr val="00B0F0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en-US" sz="3200" i="1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sz="3200" i="1" dirty="0"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sz="3200" i="1" dirty="0"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sz="32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356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30990-FFD8-5C8B-E077-20217B441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258" y="437030"/>
            <a:ext cx="11053483" cy="59839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bn-IN" sz="4000" b="1" i="1" u="sng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রাজত্বের নীতি</a:t>
            </a:r>
            <a:r>
              <a:rPr lang="en-US" sz="4000" b="1" i="1" u="sng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3200" b="1" i="1" u="sng" dirty="0">
              <a:solidFill>
                <a:srgbClr val="FFFF00"/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বলবন তার ছেলে বুঘরা খানকে বুঝিয়েছিলেন যে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রাজত্বে দেবত্বের একটি অংশ রয়েছে যা কোনও মানুষের দ্বারা সমান হতে পারে না। </a:t>
            </a:r>
            <a:endParaRPr lang="en-US" sz="28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জালালউদ্দিন খলজির রাজত্ব কল্যাণকর বা কল্যাণমূলক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 </a:t>
            </a:r>
            <a:r>
              <a:rPr lang="en-US" sz="28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নিরঙ্কুশবাদের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(Benevolent despotism) 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উপর ভিত্তি করে ছিল। </a:t>
            </a:r>
            <a:endParaRPr lang="en-US" sz="28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সর্বপ্রথম বলবন নিজেকে 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‘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জিল্লা এলাহী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’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বলে ঘোষণা করেন।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পরবর্তীকালে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আলাউদ্দিন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খলজি</a:t>
            </a:r>
            <a:r>
              <a:rPr lang="en-US" sz="28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ও 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মহম্মদ বিন তুঘলক নিজেকে 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‘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জিল্লা এলাহী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’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হিসাবে ঘোষণা করেছিলেন।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আলাউদ্দিন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খলজি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বায়নার কাজী মুঘিসউদ্দিনকে বলেন যে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‘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রাষ্ট্রের স্বার্থে তিনি যা সঠিক মনে করেন তাই করেন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’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</a:t>
            </a:r>
            <a:endParaRPr lang="en-US" sz="28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বর</a:t>
            </a:r>
            <a:r>
              <a:rPr lang="en-US" sz="28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নী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মহম্মদ বিন তুঘলকের জন্য বলেছেন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যে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‘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যখন তিনি </a:t>
            </a:r>
            <a:r>
              <a:rPr lang="en-US" sz="28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সিংহাসন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লাভ করেন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 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তখন তিনি শরীয়তের নিয়ম ও আদেশ থেকে সম্পূর্ণ স্বাধীন ছিলেন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’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</a:t>
            </a:r>
            <a:endParaRPr lang="en-US" sz="28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114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016EB-4261-6B2F-5F8C-419BBE806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277" y="295835"/>
            <a:ext cx="11443446" cy="59301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bn-IN" sz="3600" b="1" i="1" u="sng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প্রশাসনিক কাঠামো</a:t>
            </a:r>
            <a:r>
              <a:rPr lang="bn-IN" sz="3600" b="1" i="1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(কেন্দ্রীয় প্রশাসন)</a:t>
            </a:r>
            <a:endParaRPr lang="en-US" sz="3600" b="1" i="1" dirty="0">
              <a:solidFill>
                <a:srgbClr val="FFFF00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sz="24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কেন্দ্রীয় প্রশাসনের প্রধান ছিলেন সুলতান।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তিনি ছিলেন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,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সর্বশ্রেষ্ঠ বিচারক এবং সেনাবাহিনীর প্রধান সেনাপতি।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গুরুত্বপূর্ণ বিষয়ে সুলতা</a:t>
            </a: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ন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পরামর্শদাতা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সংস্থা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‘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মজলিস-ই-খলওয়াত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’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(মন্ত্রী পরিষদ) আলোচনা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 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করতেন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মজলিস-ই-খলওয়াতের দুটি অংশ ছিল</a:t>
            </a: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---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মজলিস-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ই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-আম এবং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মজলিস-ই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-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খাস</a:t>
            </a: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(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সর্বোচ্চ পরামর্শক পরিষদ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) </a:t>
            </a:r>
            <a:r>
              <a:rPr lang="en-US" sz="24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0" indent="0">
              <a:buNone/>
            </a:pPr>
            <a:endParaRPr lang="en-US" sz="24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sz="24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063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E0E7C-26EB-B87C-0173-3316755D9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906" y="403412"/>
            <a:ext cx="10694894" cy="57735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n-IN" sz="3200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সুলতানি আমলে কেন্দ্রীয় প্রশাসনের </a:t>
            </a:r>
            <a:r>
              <a:rPr lang="bn-IN" sz="3600" b="1" i="1" u="sng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চারটি প্রধান বিভাগ </a:t>
            </a:r>
            <a:r>
              <a:rPr lang="bn-IN" sz="3200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ছিল। </a:t>
            </a:r>
            <a:endParaRPr lang="en-US" sz="3200" dirty="0">
              <a:solidFill>
                <a:srgbClr val="FFFF00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r>
              <a:rPr lang="en-US" sz="28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(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এই চারটি বিভাগের সহায়তায় সুলতান প্রশাসন পরিচালনা করতেন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) </a:t>
            </a:r>
            <a:endParaRPr lang="en-US" sz="4000" dirty="0"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bn-IN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দিওয়ান-ই-উজিরাত </a:t>
            </a:r>
            <a:r>
              <a:rPr lang="en-US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(</a:t>
            </a:r>
            <a:r>
              <a:rPr lang="bn-IN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রাজস্ব বিভাগ)</a:t>
            </a:r>
            <a:r>
              <a:rPr lang="en-US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/ উ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জির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(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উজির-ই-মুমালিক)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bn-IN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দিওয়ান-ই-আ</a:t>
            </a:r>
            <a:r>
              <a:rPr lang="en-US" sz="3200" dirty="0" err="1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র্জ</a:t>
            </a:r>
            <a:r>
              <a:rPr lang="bn-IN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(সামরিক বিভাগ)</a:t>
            </a:r>
            <a:r>
              <a:rPr lang="en-US" sz="3200" dirty="0">
                <a:solidFill>
                  <a:schemeClr val="accent2"/>
                </a:solidFill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/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র্জ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-ই-মুমালিক</a:t>
            </a:r>
            <a:endParaRPr lang="en-US" sz="3200" dirty="0"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bn-IN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দিওয়ান-ই-ইনশা </a:t>
            </a:r>
            <a:r>
              <a:rPr lang="en-US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(</a:t>
            </a:r>
            <a:r>
              <a:rPr lang="en-US" sz="3200" dirty="0" err="1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রাজকীয়</a:t>
            </a:r>
            <a:r>
              <a:rPr lang="bn-IN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চিঠি</a:t>
            </a:r>
            <a:r>
              <a:rPr lang="bn-IN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বিভাগ</a:t>
            </a:r>
            <a:r>
              <a:rPr lang="bn-IN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/</a:t>
            </a:r>
            <a:r>
              <a:rPr lang="en-US" sz="3200" dirty="0" err="1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রাজকীয়</a:t>
            </a:r>
            <a:r>
              <a:rPr lang="bn-IN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সচিবালয়</a:t>
            </a:r>
            <a:r>
              <a:rPr lang="bn-IN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)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/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ইনশা-ই-মুমালিক (দবির-ই-মুমালিক)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bn-IN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দিওয়ান-ই-</a:t>
            </a:r>
            <a:r>
              <a:rPr lang="en-US" sz="3200" dirty="0" err="1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রি</a:t>
            </a:r>
            <a:r>
              <a:rPr lang="bn-IN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সালাত</a:t>
            </a:r>
            <a:r>
              <a:rPr lang="en-US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(</a:t>
            </a:r>
            <a:r>
              <a:rPr lang="bn-IN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পররাষ্ট্র বিভাগ ও ধর্ম বিভাগ)</a:t>
            </a:r>
            <a:r>
              <a:rPr lang="en-US" sz="3200" dirty="0">
                <a:solidFill>
                  <a:schemeClr val="accent2"/>
                </a:solidFill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/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রি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সালাত-ই-মুমালিক</a:t>
            </a:r>
            <a:endParaRPr lang="en-US" sz="32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243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42963-D929-857D-698B-49109F104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776" y="228600"/>
            <a:ext cx="11147612" cy="6252882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07000"/>
              </a:lnSpc>
              <a:buNone/>
            </a:pPr>
            <a:r>
              <a:rPr lang="bn-IN" sz="3600" b="1" i="1" u="sng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দিওয়ান-ই-উজিরা</a:t>
            </a:r>
            <a:r>
              <a:rPr lang="en-US" sz="3600" b="1" i="1" u="sng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</a:t>
            </a:r>
            <a:r>
              <a:rPr lang="en-US" sz="3600" dirty="0">
                <a:solidFill>
                  <a:srgbClr val="FFFF00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</a:p>
          <a:p>
            <a:pPr marL="0" lvl="0" indent="0" algn="just">
              <a:lnSpc>
                <a:spcPct val="107000"/>
              </a:lnSpc>
              <a:buNone/>
            </a:pPr>
            <a:endParaRPr lang="en-US" sz="24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bn-IN" sz="28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আলমাবর্দী উজির</a:t>
            </a:r>
            <a:r>
              <a:rPr lang="en-US" sz="2800" dirty="0" err="1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কে</a:t>
            </a:r>
            <a:r>
              <a:rPr lang="bn-IN" sz="28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দুই শ্রেণী</a:t>
            </a:r>
            <a:r>
              <a:rPr lang="en-US" sz="2800" dirty="0" err="1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তে</a:t>
            </a:r>
            <a:r>
              <a:rPr lang="en-US" sz="28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বিভক্ত</a:t>
            </a:r>
            <a:r>
              <a:rPr lang="en-US" sz="28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করেছেন</a:t>
            </a:r>
            <a:r>
              <a:rPr lang="en-US" sz="28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-- </a:t>
            </a:r>
            <a:r>
              <a:rPr lang="bn-IN" sz="28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2800" dirty="0">
              <a:solidFill>
                <a:schemeClr val="accent2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1. উ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জির তানফিজ (সীমিত কর্তৃত্বসহ) </a:t>
            </a:r>
            <a:endParaRPr lang="en-US" sz="28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2. 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উজির তাফবীদ (সীমাহীন কর্তৃত্ব থাকা) </a:t>
            </a:r>
            <a:endParaRPr lang="en-US" sz="28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bn-IN" sz="28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উজিরের অধীনে অন্যান্য </a:t>
            </a:r>
            <a:r>
              <a:rPr lang="en-US" sz="2800" dirty="0" err="1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বিভাগগুলি</a:t>
            </a:r>
            <a:r>
              <a:rPr lang="en-US" sz="28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--- </a:t>
            </a: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দিওয়ান-ই-ইসরাফ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 (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অডিট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/</a:t>
            </a:r>
            <a:r>
              <a:rPr lang="en-US" sz="28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লেখা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28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পরীক্ষা</a:t>
            </a:r>
            <a:r>
              <a:rPr lang="en-US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 </a:t>
            </a: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বিভাগ)</a:t>
            </a:r>
            <a:endParaRPr lang="en-US" sz="28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দিওয়ান-ই-ইমারত (পূর্ত বিভাগ)</a:t>
            </a:r>
            <a:endParaRPr lang="en-US" sz="2800" dirty="0"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bn-IN" sz="28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দিওয়ান-ই-আমির কোহি (কৃষি বিভাগ)</a:t>
            </a:r>
            <a:endParaRPr lang="en-US" sz="28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indent="0">
              <a:buNone/>
            </a:pPr>
            <a:endParaRPr lang="en-US" sz="24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692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2F2A2-4492-198F-D358-7AA686B31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871" y="766482"/>
            <a:ext cx="10797988" cy="5701552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উজিরকে সাহায্য করার জন্য একজন নায়েব উজিরও ছিলেন।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অন্যান্য কর্মকর্তাদের মধ্যে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---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en-US" sz="3200" dirty="0"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মুস্তাফি-ই-মুমালিক (অডিটর জেনারেল) এবং </a:t>
            </a:r>
            <a:endParaRPr lang="en-US" sz="3200" dirty="0">
              <a:solidFill>
                <a:schemeClr val="accent2"/>
              </a:solidFill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en-US" sz="3200" dirty="0">
                <a:solidFill>
                  <a:schemeClr val="accent2"/>
                </a:solidFill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	</a:t>
            </a:r>
            <a:r>
              <a:rPr lang="bn-IN" sz="3200" dirty="0">
                <a:solidFill>
                  <a:schemeClr val="accent2"/>
                </a:solidFill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মুশরিফ-ই-মুমালিক (অ্যাকাউন্ট্যান্ট জেনারেল)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ইত্যাদি।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বলবনের সময়ে উজিরের ক্ষমতা সর্বনিম্ন পর্যায়ে পৌঁছেছিল।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জালালউদ্দিন খলজি উজির প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দের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মর্যাদা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পুনরুদ্ধার করেন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তুঘলক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সময়কাল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ছিল 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‘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উজির পদের স্বর্ণযুগ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’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। 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ফিরো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জের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en-US" sz="3200" dirty="0" err="1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সময়</a:t>
            </a:r>
            <a:r>
              <a:rPr lang="en-US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 </a:t>
            </a:r>
            <a:r>
              <a:rPr lang="bn-IN" sz="3200" dirty="0">
                <a:effectLst/>
                <a:latin typeface="Kalpurush" panose="02000600000000000000" pitchFamily="2" charset="0"/>
                <a:ea typeface="Calibri" panose="020F0502020204030204" pitchFamily="34" charset="0"/>
                <a:cs typeface="Kalpurush" panose="02000600000000000000" pitchFamily="2" charset="0"/>
              </a:rPr>
              <a:t>তখন উজির পদ চূড়ান্ত পর্যায়ে পৌঁছেছিল।</a:t>
            </a:r>
            <a:endParaRPr lang="en-US" sz="3200" dirty="0">
              <a:effectLst/>
              <a:latin typeface="Kalpurush" panose="02000600000000000000" pitchFamily="2" charset="0"/>
              <a:ea typeface="Calibri" panose="020F0502020204030204" pitchFamily="34" charset="0"/>
              <a:cs typeface="Kalpurush" panose="02000600000000000000" pitchFamily="2" charset="0"/>
            </a:endParaRPr>
          </a:p>
          <a:p>
            <a:endParaRPr lang="en-US" sz="32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054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220</TotalTime>
  <Words>1865</Words>
  <Application>Microsoft Office PowerPoint</Application>
  <PresentationFormat>Widescreen</PresentationFormat>
  <Paragraphs>230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Century Gothic</vt:lpstr>
      <vt:lpstr>Kalpurush</vt:lpstr>
      <vt:lpstr>Symbol</vt:lpstr>
      <vt:lpstr>Wingdings</vt:lpstr>
      <vt:lpstr>Wingdings 3</vt:lpstr>
      <vt:lpstr>Ion</vt:lpstr>
      <vt:lpstr>দিল্লির সুলতানি সাম্রাজ্যের প্রশাসন    (1206-1526 খ্রি.)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দিল্লির সুলতানি সাম্রাজ্যের প্রশাসন (1206-1526 খ্রি.)</dc:title>
  <dc:creator>lalbabu seikh</dc:creator>
  <cp:lastModifiedBy>lalbabu seikh</cp:lastModifiedBy>
  <cp:revision>38</cp:revision>
  <dcterms:created xsi:type="dcterms:W3CDTF">2023-09-03T09:45:38Z</dcterms:created>
  <dcterms:modified xsi:type="dcterms:W3CDTF">2023-09-04T14:08:10Z</dcterms:modified>
</cp:coreProperties>
</file>